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59" r:id="rId4"/>
    <p:sldId id="282" r:id="rId5"/>
    <p:sldId id="283" r:id="rId6"/>
    <p:sldId id="284" r:id="rId7"/>
    <p:sldId id="265" r:id="rId8"/>
    <p:sldId id="279" r:id="rId9"/>
    <p:sldId id="280" r:id="rId10"/>
    <p:sldId id="285" r:id="rId11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99" d="100"/>
          <a:sy n="99" d="100"/>
        </p:scale>
        <p:origin x="-900" y="18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9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XO Oriel"/>
              </a:rPr>
              <a:t>Для правки формата примечаний щёлкните мышью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nos"/>
              </a:rPr>
              <a:t>&lt;верхний колонтитул&gt;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nos"/>
              </a:rPr>
              <a:t>&lt;дата/время&gt;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nos"/>
              </a:rPr>
              <a:t>&lt;нижний колонтитул&gt;</a:t>
            </a: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8810EAC-193E-489D-BB3B-251AACDF262D}" type="slidenum">
              <a:rPr lang="ru-RU" sz="1400" b="0" strike="noStrike" spc="-1">
                <a:latin typeface="Tinos"/>
              </a:rPr>
              <a:pPr algn="r"/>
              <a:t>‹#›</a:t>
            </a:fld>
            <a:endParaRPr lang="ru-RU" sz="1400" b="0" strike="noStrike" spc="-1">
              <a:latin typeface="Tino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6806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891360" y="412956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95540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57300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25428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89136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57300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25428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891360" y="501120"/>
            <a:ext cx="7948440" cy="5126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95540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891360" y="412956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95540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57300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254280" y="160704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89136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57300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254280" y="4129560"/>
            <a:ext cx="255348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891360" y="501120"/>
            <a:ext cx="7948440" cy="5126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XO Ori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48290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955400" y="412956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ru-RU" sz="19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955400" y="1607040"/>
            <a:ext cx="387000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891360" y="4129560"/>
            <a:ext cx="7930440" cy="2303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14"/>
          <a:stretch/>
        </p:blipFill>
        <p:spPr>
          <a:xfrm>
            <a:off x="1440" y="1440"/>
            <a:ext cx="9903960" cy="6854400"/>
          </a:xfrm>
          <a:prstGeom prst="rect">
            <a:avLst/>
          </a:prstGeom>
          <a:ln w="936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43040" y="3363840"/>
            <a:ext cx="8419680" cy="1469520"/>
          </a:xfrm>
          <a:prstGeom prst="rect">
            <a:avLst/>
          </a:prstGeom>
        </p:spPr>
        <p:txBody>
          <a:bodyPr lIns="95760" tIns="47880" rIns="95760" bIns="47880" anchor="ctr">
            <a:normAutofit/>
          </a:bodyPr>
          <a:lstStyle/>
          <a:p>
            <a:pPr>
              <a:lnSpc>
                <a:spcPts val="4776"/>
              </a:lnSpc>
            </a:pPr>
            <a:r>
              <a:rPr lang="ru-RU" sz="5200" b="1" strike="noStrike" spc="-1">
                <a:solidFill>
                  <a:srgbClr val="FFFFFF"/>
                </a:solidFill>
                <a:latin typeface="Calibri"/>
              </a:rPr>
              <a:t>Образец заголовка</a:t>
            </a:r>
            <a:endParaRPr lang="ru-RU" sz="5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300" b="0" strike="noStrike" spc="-1">
                <a:solidFill>
                  <a:srgbClr val="005AA9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200" b="0" strike="noStrike" spc="-1">
                <a:solidFill>
                  <a:srgbClr val="504F53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 algn="just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500" b="0" strike="noStrike" spc="-1">
                <a:solidFill>
                  <a:srgbClr val="504F53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300" b="0" strike="noStrike" spc="-1">
                <a:solidFill>
                  <a:srgbClr val="8D8C9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8D8C9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8D8C9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8D8C9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/>
          <p:cNvPicPr/>
          <p:nvPr/>
        </p:nvPicPr>
        <p:blipFill>
          <a:blip r:embed="rId14"/>
          <a:stretch/>
        </p:blipFill>
        <p:spPr>
          <a:xfrm>
            <a:off x="1440" y="1440"/>
            <a:ext cx="9903960" cy="6856200"/>
          </a:xfrm>
          <a:prstGeom prst="rect">
            <a:avLst/>
          </a:prstGeom>
          <a:ln w="9360">
            <a:noFill/>
          </a:ln>
        </p:spPr>
      </p:pic>
      <p:sp>
        <p:nvSpPr>
          <p:cNvPr id="40" name="CustomShape 1"/>
          <p:cNvSpPr/>
          <p:nvPr/>
        </p:nvSpPr>
        <p:spPr>
          <a:xfrm>
            <a:off x="6421320" y="5127480"/>
            <a:ext cx="998280" cy="37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891360" y="1607040"/>
            <a:ext cx="7930440" cy="4829040"/>
          </a:xfrm>
          <a:prstGeom prst="rect">
            <a:avLst/>
          </a:prstGeom>
        </p:spPr>
        <p:txBody>
          <a:bodyPr lIns="95760" tIns="47880" rIns="95760" bIns="47880">
            <a:noAutofit/>
          </a:bodyPr>
          <a:lstStyle/>
          <a:p>
            <a:pPr marL="333720">
              <a:lnSpc>
                <a:spcPct val="100000"/>
              </a:lnSpc>
              <a:spcBef>
                <a:spcPts val="660"/>
              </a:spcBef>
            </a:pPr>
            <a:r>
              <a:rPr lang="ru-RU" sz="3300" b="1" strike="noStrike" spc="-1">
                <a:solidFill>
                  <a:srgbClr val="005AA9"/>
                </a:solidFill>
                <a:latin typeface="Calibri"/>
              </a:rPr>
              <a:t>Образец текста</a:t>
            </a:r>
            <a:endParaRPr lang="ru-RU" sz="3300" b="0" strike="noStrike" spc="-1">
              <a:solidFill>
                <a:srgbClr val="005AA9"/>
              </a:solidFill>
              <a:latin typeface="Calibri"/>
            </a:endParaRPr>
          </a:p>
          <a:p>
            <a:pPr marL="330840" lvl="1" indent="2880">
              <a:lnSpc>
                <a:spcPct val="100000"/>
              </a:lnSpc>
              <a:spcBef>
                <a:spcPts val="439"/>
              </a:spcBef>
              <a:buClr>
                <a:srgbClr val="504F53"/>
              </a:buClr>
              <a:buFont typeface="Arial"/>
              <a:buChar char="–"/>
            </a:pPr>
            <a:r>
              <a:rPr lang="ru-RU" sz="2200" b="0" strike="noStrike" spc="-1">
                <a:solidFill>
                  <a:srgbClr val="504F53"/>
                </a:solidFill>
                <a:latin typeface="Calibri"/>
              </a:rPr>
              <a:t>Второй уровень</a:t>
            </a:r>
          </a:p>
          <a:p>
            <a:pPr marL="577440" lvl="2" indent="-238680">
              <a:lnSpc>
                <a:spcPct val="100000"/>
              </a:lnSpc>
              <a:spcBef>
                <a:spcPts val="439"/>
              </a:spcBef>
              <a:buClr>
                <a:srgbClr val="504F53"/>
              </a:buClr>
              <a:buFont typeface="Arial"/>
              <a:buChar char="•"/>
            </a:pPr>
            <a:r>
              <a:rPr lang="ru-RU" sz="2200" b="0" strike="noStrike" spc="-1">
                <a:solidFill>
                  <a:srgbClr val="504F53"/>
                </a:solidFill>
                <a:latin typeface="Calibri"/>
              </a:rPr>
              <a:t>Третий уровень</a:t>
            </a:r>
          </a:p>
          <a:p>
            <a:pPr lvl="3" indent="330840" algn="just">
              <a:lnSpc>
                <a:spcPts val="1653"/>
              </a:lnSpc>
              <a:spcBef>
                <a:spcPts val="366"/>
              </a:spcBef>
              <a:buClr>
                <a:srgbClr val="504F53"/>
              </a:buClr>
              <a:buFont typeface="Arial"/>
              <a:buChar char="–"/>
            </a:pPr>
            <a:r>
              <a:rPr lang="ru-RU" sz="1500" b="0" strike="noStrike" spc="-1">
                <a:solidFill>
                  <a:srgbClr val="504F53"/>
                </a:solidFill>
                <a:latin typeface="Calibri"/>
              </a:rPr>
              <a:t>Четвертый уровень</a:t>
            </a:r>
            <a:endParaRPr lang="ru-RU" sz="1500" b="0" strike="noStrike" spc="-1">
              <a:solidFill>
                <a:srgbClr val="8D8C90"/>
              </a:solidFill>
              <a:latin typeface="Calibri"/>
            </a:endParaRPr>
          </a:p>
          <a:p>
            <a:pPr marL="1317600" indent="360360">
              <a:lnSpc>
                <a:spcPts val="1653"/>
              </a:lnSpc>
              <a:spcBef>
                <a:spcPts val="366"/>
              </a:spcBef>
            </a:pPr>
            <a:r>
              <a:rPr lang="ru-RU" sz="1300" b="0" strike="noStrike" spc="-1">
                <a:solidFill>
                  <a:srgbClr val="8D8C90"/>
                </a:solidFill>
                <a:latin typeface="Calibri"/>
              </a:rPr>
              <a:t>Пятый уровень</a:t>
            </a:r>
            <a:endParaRPr lang="ru-RU" sz="1300" b="0" strike="noStrike" spc="-1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891360" y="501120"/>
            <a:ext cx="7948440" cy="1105560"/>
          </a:xfrm>
          <a:prstGeom prst="rect">
            <a:avLst/>
          </a:prstGeom>
        </p:spPr>
        <p:txBody>
          <a:bodyPr lIns="95760" tIns="47880" rIns="95760" bIns="4788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5000" b="1" strike="noStrike" spc="-1">
                <a:solidFill>
                  <a:srgbClr val="005AA9"/>
                </a:solidFill>
                <a:latin typeface="Calibri"/>
              </a:rPr>
              <a:t>Образец заголовка</a:t>
            </a:r>
            <a:endParaRPr lang="ru-RU" sz="5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sldNum"/>
          </p:nvPr>
        </p:nvSpPr>
        <p:spPr>
          <a:xfrm>
            <a:off x="9016920" y="6041880"/>
            <a:ext cx="672840" cy="631440"/>
          </a:xfrm>
          <a:prstGeom prst="rect">
            <a:avLst/>
          </a:prstGeom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311F89B8-7E8F-4C2B-BC4A-7A1B14400F4F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pPr algn="ctr">
                <a:lnSpc>
                  <a:spcPts val="2205"/>
                </a:lnSpc>
              </a:pPr>
              <a:t>‹#›</a:t>
            </a:fld>
            <a:endParaRPr lang="ru-RU" sz="2500" b="0" strike="noStrike" spc="-1">
              <a:latin typeface="Tino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npd.nalog.ru/" TargetMode="Externa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2520" y="3213000"/>
            <a:ext cx="9072360" cy="2304000"/>
          </a:xfrm>
          <a:prstGeom prst="rect">
            <a:avLst/>
          </a:prstGeom>
          <a:noFill/>
          <a:ln w="9360">
            <a:noFill/>
          </a:ln>
        </p:spPr>
        <p:txBody>
          <a:bodyPr lIns="95760" tIns="47880" rIns="95760" bIns="47880" anchor="ctr">
            <a:normAutofit/>
          </a:bodyPr>
          <a:lstStyle/>
          <a:p>
            <a:pPr algn="ctr">
              <a:lnSpc>
                <a:spcPts val="4000"/>
              </a:lnSpc>
            </a:pPr>
            <a:r>
              <a:rPr lang="ru-RU" sz="2400" b="1" strike="noStrike" spc="-1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000" b="1" strike="noStrike" spc="-1" dirty="0" smtClean="0">
                <a:solidFill>
                  <a:srgbClr val="FFFFFF"/>
                </a:solidFill>
                <a:latin typeface="Calibri"/>
              </a:rPr>
              <a:t>«Отмена с 1 января 2021 года ЕНВД»</a:t>
            </a:r>
            <a:endParaRPr lang="ru-RU" sz="4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452520" y="2061000"/>
            <a:ext cx="9072360" cy="1343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400" tIns="61200" rIns="122400" bIns="612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300" b="1" strike="noStrike" spc="-1">
                <a:solidFill>
                  <a:srgbClr val="FFFFFF"/>
                </a:solidFill>
                <a:latin typeface="Calibri"/>
              </a:rPr>
              <a:t>УПРАВЛЕНИЕ ФЕДЕРАЛЬНОЙ НАЛОГОВОЙ СЛУЖБЫ ПО ОРЕНБУРГСКОЙ ОБЛАСТИ</a:t>
            </a:r>
            <a:endParaRPr lang="ru-RU" sz="2300" b="0" strike="noStrike" spc="-1">
              <a:latin typeface="XO Orie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36576" y="5877272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Северина Ольга Александровна, начальник отдела налогообложения юридических лиц УФНС России по Оренбургской области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pPr algn="ctr">
                <a:lnSpc>
                  <a:spcPts val="2205"/>
                </a:lnSpc>
              </a:pPr>
              <a:t>2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68624" y="692696"/>
            <a:ext cx="6336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ЕНВД</a:t>
            </a:r>
          </a:p>
          <a:p>
            <a:pPr algn="ctr"/>
            <a:r>
              <a:rPr lang="ru-RU" sz="4000" b="1" dirty="0" smtClean="0"/>
              <a:t>С 01.01.2021</a:t>
            </a:r>
            <a:endParaRPr lang="ru-RU" sz="4000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3440832" y="692696"/>
            <a:ext cx="3096344" cy="1584176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>
            <a:off x="3368824" y="692696"/>
            <a:ext cx="3024336" cy="1584176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низ 11"/>
          <p:cNvSpPr/>
          <p:nvPr/>
        </p:nvSpPr>
        <p:spPr>
          <a:xfrm rot="4023432">
            <a:off x="3460162" y="1943180"/>
            <a:ext cx="264148" cy="1155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rot="17573156">
            <a:off x="6188323" y="1989144"/>
            <a:ext cx="247755" cy="11386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560512" y="2996952"/>
            <a:ext cx="38884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Юридические лица:</a:t>
            </a:r>
          </a:p>
          <a:p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Общая система налогообложения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Упрощенная система налогообложения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634621" y="2996951"/>
            <a:ext cx="45005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Индивидуальные предприниматели:</a:t>
            </a:r>
          </a:p>
          <a:p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Общая система налогообложения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Упрощенная система налогообложения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Патентная система налогообложения</a:t>
            </a:r>
          </a:p>
          <a:p>
            <a:pPr marL="285750" indent="-285750">
              <a:buFont typeface="Arial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Налог на профессиональный доход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pPr algn="ctr">
                <a:lnSpc>
                  <a:spcPts val="2205"/>
                </a:lnSpc>
              </a:pPr>
              <a:t>3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0552" y="548680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Упрощенная система налогообложения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4978961"/>
              </p:ext>
            </p:extLst>
          </p:nvPr>
        </p:nvGraphicFramePr>
        <p:xfrm>
          <a:off x="992560" y="1268760"/>
          <a:ext cx="8136904" cy="477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278992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Ограничения:</a:t>
                      </a:r>
                    </a:p>
                    <a:p>
                      <a:pPr algn="ctr"/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численность</a:t>
                      </a:r>
                      <a:r>
                        <a:rPr lang="ru-RU" sz="1600" b="1" baseline="0" dirty="0" smtClean="0"/>
                        <a:t> не более 100 человек;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доход не превышает 150 млн. рублей в год;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остаточная стоимость ОС не более 150 млн. рублей;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600" b="1" baseline="0" dirty="0" smtClean="0"/>
                        <a:t>-     ограничения по отдельным видам деятельности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Налоговые ставки: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6% при объекте</a:t>
                      </a:r>
                      <a:r>
                        <a:rPr lang="ru-RU" sz="1600" b="1" baseline="0" dirty="0" smtClean="0"/>
                        <a:t> доходы;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10% при объекте доходы, уменьшенные на величину расходов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1600" b="1" dirty="0"/>
                    </a:p>
                  </a:txBody>
                  <a:tcPr/>
                </a:tc>
              </a:tr>
              <a:tr h="19831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Основные обязанности: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сдача декларации</a:t>
                      </a:r>
                      <a:r>
                        <a:rPr lang="ru-RU" sz="1600" b="1" baseline="0" dirty="0" smtClean="0"/>
                        <a:t> 1 раз в год;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ежеквартальная уплата авансовых платежей;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необходимость ведения книги учета доходов и расходов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Документы</a:t>
                      </a:r>
                      <a:r>
                        <a:rPr lang="ru-RU" sz="1600" b="1" baseline="0" dirty="0" smtClean="0"/>
                        <a:t> для перехода на УСН с 2021 года:</a:t>
                      </a:r>
                    </a:p>
                    <a:p>
                      <a:endParaRPr lang="ru-RU" sz="1600" b="1" baseline="0" dirty="0" smtClean="0"/>
                    </a:p>
                    <a:p>
                      <a:r>
                        <a:rPr lang="ru-RU" sz="1600" b="1" baseline="0" dirty="0" smtClean="0"/>
                        <a:t>уведомление по форме № 26.2-1 в срок не позднее 31 декабря 2020 года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67416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pPr algn="ctr">
                <a:lnSpc>
                  <a:spcPts val="2205"/>
                </a:lnSpc>
              </a:pPr>
              <a:t>4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0552" y="548680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Патентная система налогообложения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5930924"/>
              </p:ext>
            </p:extLst>
          </p:nvPr>
        </p:nvGraphicFramePr>
        <p:xfrm>
          <a:off x="992560" y="1268760"/>
          <a:ext cx="8136904" cy="3927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194421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Ограничения:</a:t>
                      </a:r>
                    </a:p>
                    <a:p>
                      <a:pPr algn="ctr"/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численность</a:t>
                      </a:r>
                      <a:r>
                        <a:rPr lang="ru-RU" sz="1600" b="1" baseline="0" dirty="0" smtClean="0"/>
                        <a:t> не более 15 человек;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доход не превышает 60 млн. рублей в </a:t>
                      </a:r>
                      <a:r>
                        <a:rPr lang="ru-RU" sz="1600" b="1" baseline="0" dirty="0" smtClean="0"/>
                        <a:t>год</a:t>
                      </a:r>
                      <a:endParaRPr lang="ru-RU" sz="1600" b="1" baseline="0" dirty="0" smtClean="0"/>
                    </a:p>
                    <a:p>
                      <a:pPr marL="0" indent="0">
                        <a:buFontTx/>
                        <a:buNone/>
                      </a:pP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Налоговые ставки: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6% от потенциально возможного годового дохода</a:t>
                      </a:r>
                      <a:endParaRPr lang="ru-RU" sz="1600" b="1" dirty="0"/>
                    </a:p>
                  </a:txBody>
                  <a:tcPr/>
                </a:tc>
              </a:tr>
              <a:tr h="19831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Основные обязанности: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уплата налога 2</a:t>
                      </a:r>
                      <a:r>
                        <a:rPr lang="ru-RU" sz="1600" b="1" baseline="0" dirty="0" smtClean="0"/>
                        <a:t> раза в год;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необходимость ведения книги учета доходов и расходов;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необходимость получения патента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Документы</a:t>
                      </a:r>
                      <a:r>
                        <a:rPr lang="ru-RU" sz="1600" b="1" baseline="0" dirty="0" smtClean="0"/>
                        <a:t> для перехода на ПСН с 2021 года:</a:t>
                      </a:r>
                    </a:p>
                    <a:p>
                      <a:endParaRPr lang="ru-RU" sz="1600" b="1" baseline="0" dirty="0" smtClean="0"/>
                    </a:p>
                    <a:p>
                      <a:r>
                        <a:rPr lang="ru-RU" sz="1600" b="1" dirty="0" smtClean="0"/>
                        <a:t>заявление на получение патента по форме № 26.5-1 в срок не </a:t>
                      </a:r>
                      <a:r>
                        <a:rPr lang="ru-RU" sz="1600" b="1" dirty="0" smtClean="0"/>
                        <a:t>позднее, </a:t>
                      </a:r>
                      <a:r>
                        <a:rPr lang="ru-RU" sz="1600" b="1" dirty="0" smtClean="0"/>
                        <a:t>чем за 10 дней до начала применения ПСН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64568" y="5306691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Декларации в налоговый орган не представляются</a:t>
            </a: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Патент выдается на срок от 1 до 12 месяцев включительно в пределах календарного года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7455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pPr algn="ctr">
                <a:lnSpc>
                  <a:spcPts val="2205"/>
                </a:lnSpc>
              </a:pPr>
              <a:t>5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0552" y="548680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Налог на профессиональный доход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16877385"/>
              </p:ext>
            </p:extLst>
          </p:nvPr>
        </p:nvGraphicFramePr>
        <p:xfrm>
          <a:off x="992560" y="1268760"/>
          <a:ext cx="8136904" cy="3927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8452"/>
                <a:gridCol w="4068452"/>
              </a:tblGrid>
              <a:tr h="194421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Ограничения:</a:t>
                      </a:r>
                    </a:p>
                    <a:p>
                      <a:pPr algn="ctr"/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нельзя привлекать работников</a:t>
                      </a:r>
                      <a:r>
                        <a:rPr lang="ru-RU" sz="1600" b="1" baseline="0" dirty="0" smtClean="0"/>
                        <a:t>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доход не превышает 2,4 млн. рублей в </a:t>
                      </a:r>
                      <a:r>
                        <a:rPr lang="ru-RU" sz="1600" b="1" baseline="0" dirty="0" smtClean="0"/>
                        <a:t>год</a:t>
                      </a:r>
                      <a:endParaRPr lang="ru-RU" sz="1600" b="1" baseline="0" dirty="0" smtClean="0"/>
                    </a:p>
                    <a:p>
                      <a:pPr marL="0" indent="0">
                        <a:buFontTx/>
                        <a:buNone/>
                      </a:pP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Налоговые ставки: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6% от дохода, полученного</a:t>
                      </a:r>
                      <a:r>
                        <a:rPr lang="ru-RU" sz="1600" b="1" baseline="0" dirty="0" smtClean="0"/>
                        <a:t> от юридических лиц;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4% от дохода, полученного от физических лиц</a:t>
                      </a:r>
                      <a:endParaRPr lang="ru-RU" sz="1600" b="1" dirty="0"/>
                    </a:p>
                  </a:txBody>
                  <a:tcPr/>
                </a:tc>
              </a:tr>
              <a:tr h="198319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Основные обязанности:</a:t>
                      </a:r>
                    </a:p>
                    <a:p>
                      <a:endParaRPr lang="ru-RU" sz="16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dirty="0" smtClean="0"/>
                        <a:t>своевременное и </a:t>
                      </a:r>
                      <a:r>
                        <a:rPr lang="ru-RU" sz="1600" b="1" dirty="0" smtClean="0"/>
                        <a:t>полное </a:t>
                      </a:r>
                      <a:r>
                        <a:rPr lang="ru-RU" sz="1600" b="1" dirty="0" smtClean="0"/>
                        <a:t>отражение дохода</a:t>
                      </a:r>
                      <a:r>
                        <a:rPr lang="ru-RU" sz="1600" b="1" baseline="0" dirty="0" smtClean="0"/>
                        <a:t> в приложении «Мой налог</a:t>
                      </a:r>
                      <a:r>
                        <a:rPr lang="ru-RU" sz="1600" b="1" baseline="0" dirty="0" smtClean="0"/>
                        <a:t>»;</a:t>
                      </a:r>
                      <a:endParaRPr lang="ru-RU" sz="1600" b="1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b="1" baseline="0" dirty="0" smtClean="0"/>
                        <a:t>уплата налога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Документы</a:t>
                      </a:r>
                      <a:r>
                        <a:rPr lang="ru-RU" sz="1600" b="1" baseline="0" dirty="0" smtClean="0"/>
                        <a:t> для перехода на НПД с 2021 года:</a:t>
                      </a:r>
                    </a:p>
                    <a:p>
                      <a:endParaRPr lang="ru-RU" sz="1600" b="1" baseline="0" dirty="0" smtClean="0"/>
                    </a:p>
                    <a:p>
                      <a:r>
                        <a:rPr lang="ru-RU" sz="1600" b="1" dirty="0" smtClean="0"/>
                        <a:t>регистрация через мобильное приложение «Мой налог»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064568" y="5306691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Декларации в налоговый орган не представляются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647062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A745FE8B-86D6-418F-93D6-92BB2F6E74FE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pPr algn="ctr">
                <a:lnSpc>
                  <a:spcPts val="2205"/>
                </a:lnSpc>
              </a:pPr>
              <a:t>6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704520" y="404640"/>
            <a:ext cx="8712720" cy="6120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4400" tIns="52200" rIns="104400" bIns="52200" anchor="ctr">
            <a:normAutofit fontScale="55000" lnSpcReduction="20000"/>
          </a:bodyPr>
          <a:lstStyle/>
          <a:p>
            <a:pPr>
              <a:lnSpc>
                <a:spcPct val="100000"/>
              </a:lnSpc>
            </a:pPr>
            <a:r>
              <a:rPr lang="ru-RU" sz="4800" b="1" strike="noStrike" spc="-1" dirty="0">
                <a:solidFill>
                  <a:srgbClr val="005AA9"/>
                </a:solidFill>
                <a:latin typeface="Calibri"/>
              </a:rPr>
              <a:t>Для регистрации в качестве самозанятого необходимо установить приложение </a:t>
            </a:r>
            <a:r>
              <a:rPr lang="ru-RU" sz="4800" b="1" strike="noStrike" spc="-1" dirty="0">
                <a:solidFill>
                  <a:srgbClr val="FF0000"/>
                </a:solidFill>
                <a:latin typeface="Calibri"/>
              </a:rPr>
              <a:t>«Мой налог»</a:t>
            </a:r>
            <a:endParaRPr lang="ru-RU" sz="48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endParaRPr lang="ru-RU" sz="48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endParaRPr lang="ru-RU" sz="4700" b="1" spc="-1" dirty="0">
              <a:solidFill>
                <a:srgbClr val="005AA9"/>
              </a:solidFill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ru-RU" sz="3600" b="1" strike="noStrike" spc="-1" dirty="0" smtClean="0">
                <a:solidFill>
                  <a:srgbClr val="005AA9"/>
                </a:solidFill>
                <a:latin typeface="Calibri"/>
              </a:rPr>
              <a:t>Приложение </a:t>
            </a:r>
            <a:r>
              <a:rPr lang="ru-RU" sz="3600" b="1" strike="noStrike" spc="-1" dirty="0">
                <a:solidFill>
                  <a:srgbClr val="005AA9"/>
                </a:solidFill>
                <a:latin typeface="Calibri"/>
              </a:rPr>
              <a:t>можно скачать:</a:t>
            </a:r>
            <a:endParaRPr lang="ru-RU" sz="3600" b="0" strike="noStrike" spc="-1" dirty="0">
              <a:latin typeface="XO Oriel"/>
            </a:endParaRPr>
          </a:p>
          <a:p>
            <a:pPr marL="685800" indent="-685440">
              <a:lnSpc>
                <a:spcPct val="100000"/>
              </a:lnSpc>
              <a:buClr>
                <a:srgbClr val="005AA9"/>
              </a:buClr>
              <a:buFont typeface="Arial"/>
              <a:buChar char="•"/>
            </a:pPr>
            <a:r>
              <a:rPr lang="ru-RU" sz="3600" b="1" strike="noStrike" spc="-1" dirty="0" smtClean="0">
                <a:solidFill>
                  <a:srgbClr val="005AA9"/>
                </a:solidFill>
                <a:latin typeface="Calibri"/>
              </a:rPr>
              <a:t>для платформы </a:t>
            </a:r>
            <a:r>
              <a:rPr lang="ru-RU" sz="3600" b="1" strike="noStrike" spc="-1" dirty="0" err="1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Android</a:t>
            </a:r>
            <a:r>
              <a:rPr lang="ru-RU" sz="3600" b="1" strike="noStrike" spc="-1" dirty="0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b="1" strike="noStrike" spc="-1" dirty="0" smtClean="0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через </a:t>
            </a:r>
            <a:r>
              <a:rPr lang="ru-RU" sz="3600" b="1" strike="noStrike" spc="-1" dirty="0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сервис </a:t>
            </a:r>
            <a:r>
              <a:rPr lang="ru-RU" sz="3600" b="1" strike="noStrike" spc="-1" dirty="0" err="1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Googl</a:t>
            </a:r>
            <a:r>
              <a:rPr lang="ru-RU" sz="3600" b="1" strike="noStrike" spc="-1" dirty="0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3600" b="1" strike="noStrike" spc="-1" dirty="0" err="1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play</a:t>
            </a:r>
            <a:r>
              <a:rPr lang="ru-RU" sz="3600" b="1" strike="noStrike" spc="-1" dirty="0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;</a:t>
            </a:r>
            <a:endParaRPr lang="ru-RU" sz="3600" b="0" strike="noStrike" spc="-1" dirty="0">
              <a:latin typeface="Calibri" pitchFamily="34" charset="0"/>
              <a:cs typeface="Calibri" pitchFamily="34" charset="0"/>
            </a:endParaRPr>
          </a:p>
          <a:p>
            <a:pPr marL="685800" indent="-685440">
              <a:lnSpc>
                <a:spcPct val="100000"/>
              </a:lnSpc>
              <a:buClr>
                <a:srgbClr val="005AA9"/>
              </a:buClr>
              <a:buFont typeface="Arial"/>
              <a:buChar char="•"/>
            </a:pPr>
            <a:r>
              <a:rPr lang="ru-RU" sz="3600" b="1" strike="noStrike" spc="-1" dirty="0">
                <a:solidFill>
                  <a:srgbClr val="005AA9"/>
                </a:solidFill>
                <a:latin typeface="Calibri"/>
              </a:rPr>
              <a:t>для платформы </a:t>
            </a:r>
            <a:r>
              <a:rPr lang="ru-RU" sz="3600" b="1" strike="noStrike" spc="-1" dirty="0" err="1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iPhone</a:t>
            </a:r>
            <a:r>
              <a:rPr lang="ru-RU" sz="3600" b="1" strike="noStrike" spc="-1" dirty="0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 OS через сервис  </a:t>
            </a:r>
            <a:r>
              <a:rPr lang="ru-RU" sz="3600" b="1" strike="noStrike" spc="-1" dirty="0" err="1" smtClean="0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AppStore</a:t>
            </a:r>
            <a:r>
              <a:rPr lang="ru-RU" sz="3600" b="1" strike="noStrike" spc="-1" dirty="0" smtClean="0">
                <a:solidFill>
                  <a:srgbClr val="005AA9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ru-RU" sz="3600" b="0" strike="noStrike" spc="-1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00000"/>
              </a:lnSpc>
            </a:pPr>
            <a:endParaRPr lang="ru-RU" sz="48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endParaRPr lang="ru-RU" sz="48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r>
              <a:rPr lang="ru-RU" sz="4800" b="1" strike="noStrike" spc="-1" dirty="0">
                <a:solidFill>
                  <a:srgbClr val="005AA9"/>
                </a:solidFill>
                <a:latin typeface="Calibri"/>
              </a:rPr>
              <a:t>Вместо приложения «Мой налог» для регистрации в качестве самозанятого можно воспользоваться </a:t>
            </a:r>
            <a:r>
              <a:rPr lang="ru-RU" sz="4800" b="1" strike="noStrike" spc="-1" dirty="0">
                <a:solidFill>
                  <a:srgbClr val="FF0000"/>
                </a:solidFill>
                <a:latin typeface="Calibri"/>
              </a:rPr>
              <a:t>веб-кабинетом  «Мой налог»</a:t>
            </a:r>
            <a:r>
              <a:rPr lang="ru-RU" sz="4800" b="1" strike="noStrike" spc="-1" dirty="0">
                <a:solidFill>
                  <a:srgbClr val="005AA9"/>
                </a:solidFill>
                <a:latin typeface="Calibri"/>
              </a:rPr>
              <a:t>, размещенном на сайте ФНС России </a:t>
            </a:r>
            <a:r>
              <a:rPr lang="ru-RU" sz="4800" b="1" u="sng" strike="noStrike" spc="-1" dirty="0">
                <a:solidFill>
                  <a:srgbClr val="0000FF"/>
                </a:solidFill>
                <a:uFillTx/>
                <a:latin typeface="Calibri"/>
                <a:hlinkClick r:id="rId2"/>
              </a:rPr>
              <a:t>https://npd.nalog.ru</a:t>
            </a:r>
            <a:endParaRPr lang="ru-RU" sz="48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endParaRPr lang="ru-RU" sz="4800" b="0" strike="noStrike" spc="-1" dirty="0">
              <a:latin typeface="XO Oriel"/>
            </a:endParaRPr>
          </a:p>
          <a:p>
            <a:pPr>
              <a:lnSpc>
                <a:spcPct val="100000"/>
              </a:lnSpc>
            </a:pPr>
            <a:r>
              <a:rPr lang="ru-RU" sz="4800" b="1" strike="noStrike" spc="-1" dirty="0">
                <a:solidFill>
                  <a:srgbClr val="005AA9"/>
                </a:solidFill>
                <a:latin typeface="Calibri"/>
              </a:rPr>
              <a:t>Возможна регистрация через кредитную организацию или банк, осуществляющие информационное взаимодействие с ФНС России в рамках эксперимента</a:t>
            </a:r>
            <a:endParaRPr lang="ru-RU" sz="4800" b="0" strike="noStrike" spc="-1" dirty="0">
              <a:latin typeface="XO Oriel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72" t="3822" r="5357" b="2802"/>
          <a:stretch/>
        </p:blipFill>
        <p:spPr bwMode="auto">
          <a:xfrm rot="562120">
            <a:off x="8193360" y="1184945"/>
            <a:ext cx="1325906" cy="2376264"/>
          </a:xfrm>
          <a:prstGeom prst="round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pPr algn="ctr">
                <a:lnSpc>
                  <a:spcPts val="2205"/>
                </a:lnSpc>
              </a:pPr>
              <a:t>7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0552" y="548680"/>
            <a:ext cx="83529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Общая система налогообложения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50574513"/>
              </p:ext>
            </p:extLst>
          </p:nvPr>
        </p:nvGraphicFramePr>
        <p:xfrm>
          <a:off x="992560" y="1268760"/>
          <a:ext cx="7848872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436"/>
                <a:gridCol w="3924436"/>
              </a:tblGrid>
              <a:tr h="198129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Ограничения:</a:t>
                      </a:r>
                    </a:p>
                    <a:p>
                      <a:pPr algn="ctr"/>
                      <a:endParaRPr lang="ru-RU" sz="1800" b="1" dirty="0" smtClean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1800" b="1" dirty="0" smtClean="0"/>
                        <a:t>отсутствуют</a:t>
                      </a:r>
                      <a:endParaRPr lang="ru-RU" sz="1800" b="1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Налоговые ставки:</a:t>
                      </a:r>
                    </a:p>
                    <a:p>
                      <a:endParaRPr lang="ru-RU" sz="18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dirty="0" smtClean="0"/>
                        <a:t>20 % (10%) по НДС;</a:t>
                      </a:r>
                      <a:endParaRPr lang="ru-RU" sz="1800" b="1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 smtClean="0"/>
                        <a:t>20% по налогу на прибыль организаций;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 smtClean="0"/>
                        <a:t>13% по НДФЛ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ru-RU" sz="1800" b="1" dirty="0"/>
                    </a:p>
                  </a:txBody>
                  <a:tcPr/>
                </a:tc>
              </a:tr>
              <a:tr h="2791825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Основные обязанности:</a:t>
                      </a:r>
                    </a:p>
                    <a:p>
                      <a:endParaRPr lang="ru-RU" sz="1400" b="1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dirty="0" smtClean="0"/>
                        <a:t>сдача деклараций</a:t>
                      </a:r>
                      <a:r>
                        <a:rPr lang="ru-RU" sz="1800" b="1" baseline="0" dirty="0" smtClean="0"/>
                        <a:t> за каждый налоговый период (</a:t>
                      </a:r>
                      <a:r>
                        <a:rPr lang="ru-RU" sz="1800" b="1" baseline="0" dirty="0" smtClean="0"/>
                        <a:t>например, </a:t>
                      </a:r>
                      <a:r>
                        <a:rPr lang="ru-RU" sz="1800" b="1" baseline="0" dirty="0" smtClean="0"/>
                        <a:t>по НДС ежеквартально);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 smtClean="0"/>
                        <a:t>необходимость ведения бухгалтерского и налогового учета;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800" b="1" baseline="0" dirty="0" smtClean="0"/>
                        <a:t>уплата налога на имущество (при наличии имущества)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Документы</a:t>
                      </a:r>
                      <a:r>
                        <a:rPr lang="ru-RU" sz="1800" b="1" baseline="0" dirty="0" smtClean="0"/>
                        <a:t> для перехода на ОСН с 2021 года:</a:t>
                      </a:r>
                    </a:p>
                    <a:p>
                      <a:endParaRPr lang="ru-RU" sz="1800" b="1" baseline="0" dirty="0" smtClean="0"/>
                    </a:p>
                    <a:p>
                      <a:pPr algn="ctr"/>
                      <a:r>
                        <a:rPr lang="ru-RU" sz="1800" b="1" baseline="0" dirty="0" smtClean="0"/>
                        <a:t>не требуются</a:t>
                      </a:r>
                      <a:endParaRPr lang="ru-RU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48194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3"/>
          <p:cNvSpPr txBox="1"/>
          <p:nvPr/>
        </p:nvSpPr>
        <p:spPr>
          <a:xfrm>
            <a:off x="9016920" y="6041880"/>
            <a:ext cx="672840" cy="631440"/>
          </a:xfrm>
          <a:prstGeom prst="rect">
            <a:avLst/>
          </a:prstGeom>
          <a:noFill/>
          <a:ln>
            <a:noFill/>
          </a:ln>
        </p:spPr>
        <p:txBody>
          <a:bodyPr lIns="95760" tIns="47880" rIns="95760" bIns="47880" anchor="ctr">
            <a:noAutofit/>
          </a:bodyPr>
          <a:lstStyle/>
          <a:p>
            <a:pPr algn="ctr">
              <a:lnSpc>
                <a:spcPts val="2205"/>
              </a:lnSpc>
            </a:pPr>
            <a:fld id="{71B5E9F1-35D5-49E5-BBE9-76B687D93C92}" type="slidenum">
              <a:rPr lang="ru-RU" sz="2500" b="0" strike="noStrike" spc="-1">
                <a:solidFill>
                  <a:srgbClr val="FFFFFF"/>
                </a:solidFill>
                <a:latin typeface="Calibri"/>
              </a:rPr>
              <a:pPr algn="ctr">
                <a:lnSpc>
                  <a:spcPts val="2205"/>
                </a:lnSpc>
              </a:pPr>
              <a:t>8</a:t>
            </a:fld>
            <a:endParaRPr lang="ru-RU" sz="2500" b="0" strike="noStrike" spc="-1">
              <a:latin typeface="Tino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2560" y="764704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Совмещение режимов налогообложения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23421" t="34699" r="42021" b="19989"/>
          <a:stretch/>
        </p:blipFill>
        <p:spPr bwMode="auto">
          <a:xfrm>
            <a:off x="1352600" y="1484784"/>
            <a:ext cx="7200800" cy="4392488"/>
          </a:xfrm>
          <a:prstGeom prst="rect">
            <a:avLst/>
          </a:prstGeom>
          <a:ln>
            <a:noFill/>
          </a:ln>
          <a:effectLst>
            <a:glow rad="228600">
              <a:schemeClr val="bg1">
                <a:lumMod val="8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1997223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Овал 24">
            <a:extLst>
              <a:ext uri="{FF2B5EF4-FFF2-40B4-BE49-F238E27FC236}">
                <a16:creationId xmlns="" xmlns:a16="http://schemas.microsoft.com/office/drawing/2014/main" id="{8AA35AA0-EFD8-4D4D-A9A9-92C8854CCB3B}"/>
              </a:ext>
            </a:extLst>
          </p:cNvPr>
          <p:cNvSpPr/>
          <p:nvPr/>
        </p:nvSpPr>
        <p:spPr>
          <a:xfrm>
            <a:off x="6202214" y="2971729"/>
            <a:ext cx="816832" cy="7518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endParaRPr lang="ru-RU"/>
          </a:p>
        </p:txBody>
      </p:sp>
      <p:pic>
        <p:nvPicPr>
          <p:cNvPr id="36" name="Picture 4"/>
          <p:cNvPicPr/>
          <p:nvPr/>
        </p:nvPicPr>
        <p:blipFill>
          <a:blip r:embed="rId2" cstate="print"/>
          <a:stretch/>
        </p:blipFill>
        <p:spPr>
          <a:xfrm>
            <a:off x="109678" y="91730"/>
            <a:ext cx="698874" cy="714791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883011" y="230912"/>
            <a:ext cx="7405771" cy="436426"/>
          </a:xfrm>
          <a:prstGeom prst="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33727" tIns="33727" rIns="33727" bIns="33727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300" spc="-1" dirty="0">
                <a:solidFill>
                  <a:srgbClr val="000000"/>
                </a:solidFill>
                <a:latin typeface="PF DinDisplay Pro Black"/>
                <a:ea typeface="DejaVu Sans"/>
              </a:rPr>
              <a:t>УПРАВЛЕНИЕ ФЕДЕРАЛЬНОЙ НАЛОГОВОЙ СЛУЖБЫ ПО ОРЕНБУРГСКОЙ ОБЛАСТИ</a:t>
            </a:r>
            <a:endParaRPr lang="ru-RU" sz="1300" spc="-1" dirty="0">
              <a:latin typeface="XO Oriel"/>
            </a:endParaRPr>
          </a:p>
        </p:txBody>
      </p:sp>
      <p:sp>
        <p:nvSpPr>
          <p:cNvPr id="38" name="CustomShape 2"/>
          <p:cNvSpPr/>
          <p:nvPr/>
        </p:nvSpPr>
        <p:spPr>
          <a:xfrm>
            <a:off x="1473228" y="1650105"/>
            <a:ext cx="7310942" cy="86661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5"/>
          <p:cNvSpPr/>
          <p:nvPr/>
        </p:nvSpPr>
        <p:spPr>
          <a:xfrm>
            <a:off x="616483" y="3755622"/>
            <a:ext cx="9073328" cy="60826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988" tIns="41994" rIns="83988" bIns="41994"/>
          <a:lstStyle/>
          <a:p>
            <a:r>
              <a:rPr lang="ru-RU" dirty="0"/>
              <a:t>Для выбора оптимального налогового режима </a:t>
            </a:r>
            <a:r>
              <a:rPr lang="ru-RU" dirty="0" smtClean="0"/>
              <a:t>можно </a:t>
            </a:r>
            <a:r>
              <a:rPr lang="ru-RU" dirty="0"/>
              <a:t>воспользоваться информационным сервисом, размещенным на сайте ФНС </a:t>
            </a:r>
            <a:r>
              <a:rPr lang="ru-RU" dirty="0" smtClean="0"/>
              <a:t>России </a:t>
            </a:r>
            <a:r>
              <a:rPr lang="en-US" dirty="0"/>
              <a:t>https://www.nalog.ru/rn56/service/mp/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6482" y="499545"/>
            <a:ext cx="2243107" cy="977360"/>
          </a:xfrm>
          <a:prstGeom prst="rect">
            <a:avLst/>
          </a:prstGeom>
          <a:noFill/>
        </p:spPr>
        <p:txBody>
          <a:bodyPr wrap="square" lIns="83988" tIns="41994" rIns="83988" bIns="41994">
            <a:spAutoFit/>
          </a:bodyPr>
          <a:lstStyle/>
          <a:p>
            <a:pPr algn="ctr"/>
            <a:r>
              <a:rPr lang="ru-RU" sz="5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ЕНВ</a:t>
            </a:r>
            <a:r>
              <a:rPr lang="ru-RU" sz="55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75510" y="1469270"/>
            <a:ext cx="5754992" cy="423362"/>
          </a:xfrm>
          <a:prstGeom prst="rect">
            <a:avLst/>
          </a:prstGeom>
          <a:noFill/>
        </p:spPr>
        <p:txBody>
          <a:bodyPr wrap="none" lIns="83988" tIns="41994" rIns="83988" bIns="41994">
            <a:spAutoFit/>
          </a:bodyPr>
          <a:lstStyle/>
          <a:p>
            <a:pPr algn="ctr"/>
            <a:r>
              <a:rPr lang="ru-RU" sz="2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УВАЖАЕМЫЕ НАЛОГОПЛАТЕЛЬЩИКИ !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16482" y="1991864"/>
            <a:ext cx="9073328" cy="5879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r>
              <a:rPr lang="ru-RU" dirty="0"/>
              <a:t>д</a:t>
            </a:r>
            <a:r>
              <a:rPr lang="ru-RU" dirty="0" smtClean="0"/>
              <a:t>о </a:t>
            </a:r>
            <a:r>
              <a:rPr lang="ru-RU" dirty="0"/>
              <a:t>начала 2021 года </a:t>
            </a:r>
            <a:r>
              <a:rPr lang="ru-RU" dirty="0" smtClean="0"/>
              <a:t>Вам</a:t>
            </a:r>
            <a:endParaRPr lang="ru-RU" dirty="0"/>
          </a:p>
          <a:p>
            <a:pPr algn="ctr"/>
            <a:r>
              <a:rPr lang="ru-RU" dirty="0"/>
              <a:t> необходимо </a:t>
            </a:r>
            <a:r>
              <a:rPr lang="ru-RU" dirty="0" smtClean="0"/>
              <a:t>решить, на </a:t>
            </a:r>
            <a:r>
              <a:rPr lang="ru-RU" dirty="0"/>
              <a:t>какую систему налогообложения </a:t>
            </a:r>
            <a:r>
              <a:rPr lang="ru-RU" dirty="0" smtClean="0"/>
              <a:t>перейти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3018246" y="2971729"/>
            <a:ext cx="827890" cy="7518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4113761" y="2971730"/>
            <a:ext cx="824751" cy="7518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5136902" y="2971729"/>
            <a:ext cx="816832" cy="7518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025302" y="3102378"/>
            <a:ext cx="857305" cy="484918"/>
          </a:xfrm>
          <a:prstGeom prst="rect">
            <a:avLst/>
          </a:prstGeom>
          <a:noFill/>
        </p:spPr>
        <p:txBody>
          <a:bodyPr wrap="none" lIns="83988" tIns="41994" rIns="83988" bIns="41994">
            <a:spAutoFit/>
          </a:bodyPr>
          <a:lstStyle/>
          <a:p>
            <a:pPr algn="ctr"/>
            <a:r>
              <a:rPr lang="ru-RU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УСН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4085918" y="3102378"/>
            <a:ext cx="890968" cy="484918"/>
          </a:xfrm>
          <a:prstGeom prst="rect">
            <a:avLst/>
          </a:prstGeom>
          <a:noFill/>
        </p:spPr>
        <p:txBody>
          <a:bodyPr wrap="none" lIns="83988" tIns="41994" rIns="83988" bIns="41994">
            <a:spAutoFit/>
          </a:bodyPr>
          <a:lstStyle/>
          <a:p>
            <a:pPr algn="ctr"/>
            <a:r>
              <a:rPr lang="ru-RU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ПСН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5130522" y="3102378"/>
            <a:ext cx="887762" cy="484918"/>
          </a:xfrm>
          <a:prstGeom prst="rect">
            <a:avLst/>
          </a:prstGeom>
          <a:noFill/>
        </p:spPr>
        <p:txBody>
          <a:bodyPr wrap="none" lIns="83988" tIns="41994" rIns="83988" bIns="41994">
            <a:spAutoFit/>
          </a:bodyPr>
          <a:lstStyle/>
          <a:p>
            <a:pPr algn="ctr"/>
            <a:r>
              <a:rPr lang="ru-RU" sz="2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НПД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6140689" y="3102378"/>
            <a:ext cx="941110" cy="423362"/>
          </a:xfrm>
          <a:prstGeom prst="rect">
            <a:avLst/>
          </a:prstGeom>
          <a:noFill/>
        </p:spPr>
        <p:txBody>
          <a:bodyPr wrap="none" lIns="83988" tIns="41994" rIns="83988" bIns="41994">
            <a:spAutoFit/>
          </a:bodyPr>
          <a:lstStyle/>
          <a:p>
            <a:pPr algn="ctr"/>
            <a:r>
              <a:rPr lang="ru-RU" sz="2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ЕСХН</a:t>
            </a:r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3308224" y="2637092"/>
            <a:ext cx="247931" cy="263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endParaRPr lang="ru-RU"/>
          </a:p>
        </p:txBody>
      </p:sp>
      <p:sp>
        <p:nvSpPr>
          <p:cNvPr id="55" name="Стрелка вправо 54"/>
          <p:cNvSpPr/>
          <p:nvPr/>
        </p:nvSpPr>
        <p:spPr>
          <a:xfrm rot="5400000">
            <a:off x="4402170" y="2637092"/>
            <a:ext cx="247931" cy="263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endParaRPr lang="ru-RU"/>
          </a:p>
        </p:txBody>
      </p:sp>
      <p:sp>
        <p:nvSpPr>
          <p:cNvPr id="56" name="Стрелка вправо 55"/>
          <p:cNvSpPr/>
          <p:nvPr/>
        </p:nvSpPr>
        <p:spPr>
          <a:xfrm rot="5400000">
            <a:off x="5450436" y="2637092"/>
            <a:ext cx="247931" cy="263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endParaRPr lang="ru-RU"/>
          </a:p>
        </p:txBody>
      </p:sp>
      <p:sp>
        <p:nvSpPr>
          <p:cNvPr id="57" name="Стрелка вправо 56"/>
          <p:cNvSpPr/>
          <p:nvPr/>
        </p:nvSpPr>
        <p:spPr>
          <a:xfrm rot="5400000">
            <a:off x="6476614" y="2637092"/>
            <a:ext cx="247931" cy="2639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2F268B4D-7814-44DB-AEB1-A8A9D228A9DF}"/>
              </a:ext>
            </a:extLst>
          </p:cNvPr>
          <p:cNvSpPr/>
          <p:nvPr/>
        </p:nvSpPr>
        <p:spPr>
          <a:xfrm>
            <a:off x="616483" y="4408865"/>
            <a:ext cx="3497278" cy="8087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r>
              <a:rPr lang="ru-RU" dirty="0"/>
              <a:t>ВЫБОР ПОДХОДЯЩЕГО РЕЖИМА НАЛОГООБЛОЖЕНИЯ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="" xmlns:a16="http://schemas.microsoft.com/office/drawing/2014/main" id="{0DB2534E-E451-4CDC-B0F3-F5D8E3871632}"/>
              </a:ext>
            </a:extLst>
          </p:cNvPr>
          <p:cNvSpPr/>
          <p:nvPr/>
        </p:nvSpPr>
        <p:spPr>
          <a:xfrm>
            <a:off x="3564173" y="5534547"/>
            <a:ext cx="5992206" cy="9890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r>
              <a:rPr lang="ru-RU" sz="1500" dirty="0"/>
              <a:t>         ЕСЛИ ВАМ НЕ ПОДОШЕЛ НИ ОДИН ИЗ </a:t>
            </a:r>
          </a:p>
          <a:p>
            <a:r>
              <a:rPr lang="ru-RU" sz="1500" dirty="0"/>
              <a:t>         СПЕЦИАЛЬНЫХ  НАЛОГОВЫХ РЕЖИМОВ, ВЫ </a:t>
            </a:r>
          </a:p>
          <a:p>
            <a:r>
              <a:rPr lang="ru-RU" sz="1500" dirty="0"/>
              <a:t>         БУДЕТЕ ЯВЛЯТЬСЯ  НАЛОГОПЛАТЕЛЬЩИКОМ </a:t>
            </a:r>
          </a:p>
          <a:p>
            <a:r>
              <a:rPr lang="ru-RU" sz="1500" dirty="0"/>
              <a:t>         ОБЩЕЙ СИСТЕМЫ НАЛОГООБЛОЖЕНИЯ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="" xmlns:a16="http://schemas.microsoft.com/office/drawing/2014/main" id="{4E5FF184-C5C0-4D42-B949-9B818BC02F56}"/>
              </a:ext>
            </a:extLst>
          </p:cNvPr>
          <p:cNvSpPr/>
          <p:nvPr/>
        </p:nvSpPr>
        <p:spPr>
          <a:xfrm>
            <a:off x="2684668" y="5323406"/>
            <a:ext cx="1264402" cy="1116390"/>
          </a:xfrm>
          <a:prstGeom prst="ellipse">
            <a:avLst/>
          </a:prstGeom>
          <a:solidFill>
            <a:srgbClr val="FF0000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BD01D055-A7DA-4E06-A409-AFBBC10AAC2A}"/>
              </a:ext>
            </a:extLst>
          </p:cNvPr>
          <p:cNvSpPr/>
          <p:nvPr/>
        </p:nvSpPr>
        <p:spPr>
          <a:xfrm>
            <a:off x="2686002" y="5560510"/>
            <a:ext cx="1224392" cy="654195"/>
          </a:xfrm>
          <a:prstGeom prst="rect">
            <a:avLst/>
          </a:prstGeom>
          <a:noFill/>
        </p:spPr>
        <p:txBody>
          <a:bodyPr wrap="none" lIns="83988" tIns="41994" rIns="83988" bIns="41994">
            <a:spAutoFit/>
          </a:bodyPr>
          <a:lstStyle/>
          <a:p>
            <a:pPr algn="ctr"/>
            <a:r>
              <a:rPr lang="ru-RU" sz="37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rPr>
              <a:t>ОСН</a:t>
            </a:r>
          </a:p>
        </p:txBody>
      </p:sp>
      <p:pic>
        <p:nvPicPr>
          <p:cNvPr id="39" name="Picture 2"/>
          <p:cNvPicPr/>
          <p:nvPr/>
        </p:nvPicPr>
        <p:blipFill>
          <a:blip r:embed="rId3"/>
          <a:stretch/>
        </p:blipFill>
        <p:spPr>
          <a:xfrm>
            <a:off x="9242337" y="5206255"/>
            <a:ext cx="432581" cy="1457062"/>
          </a:xfrm>
          <a:prstGeom prst="rect">
            <a:avLst/>
          </a:prstGeom>
          <a:ln>
            <a:noFill/>
          </a:ln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CE96692-109B-414C-8534-F2582B312907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4268" y="4408864"/>
            <a:ext cx="1219025" cy="1116390"/>
          </a:xfrm>
          <a:prstGeom prst="rect">
            <a:avLst/>
          </a:prstGeom>
        </p:spPr>
      </p:pic>
      <p:sp>
        <p:nvSpPr>
          <p:cNvPr id="33" name="Прямоугольник 32">
            <a:extLst>
              <a:ext uri="{FF2B5EF4-FFF2-40B4-BE49-F238E27FC236}">
                <a16:creationId xmlns="" xmlns:a16="http://schemas.microsoft.com/office/drawing/2014/main" id="{A5A880D1-5533-40D7-8DDB-4BF3AE5F8DCC}"/>
              </a:ext>
            </a:extLst>
          </p:cNvPr>
          <p:cNvSpPr/>
          <p:nvPr/>
        </p:nvSpPr>
        <p:spPr>
          <a:xfrm>
            <a:off x="5820303" y="4436703"/>
            <a:ext cx="3869508" cy="808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r>
              <a:rPr lang="en-US" sz="1500" dirty="0">
                <a:solidFill>
                  <a:schemeClr val="tx1"/>
                </a:solidFill>
              </a:rPr>
              <a:t>QR</a:t>
            </a:r>
            <a:r>
              <a:rPr lang="ru-RU" sz="1500" dirty="0">
                <a:solidFill>
                  <a:schemeClr val="tx1"/>
                </a:solidFill>
              </a:rPr>
              <a:t>-код, ведущий на калькулятор «Выбор подходящего режима налогообложения»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7BDF8554-1647-4735-855C-07C9422A95A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09529" y="4600275"/>
            <a:ext cx="451446" cy="571407"/>
          </a:xfrm>
          <a:prstGeom prst="rect">
            <a:avLst/>
          </a:prstGeom>
          <a:solidFill>
            <a:schemeClr val="accent1"/>
          </a:solidFill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1203C819-10E7-4FC2-A987-0BFE75373023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9972" y="6530164"/>
            <a:ext cx="4462735" cy="230377"/>
          </a:xfrm>
          <a:prstGeom prst="rect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D89D3A08-D3AB-4080-88AE-7890A12F0F38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660919" y="6538951"/>
            <a:ext cx="1561665" cy="273745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966ECD7C-8732-4823-8ECC-E3AACBDABCF0}"/>
              </a:ext>
            </a:extLst>
          </p:cNvPr>
          <p:cNvSpPr/>
          <p:nvPr/>
        </p:nvSpPr>
        <p:spPr>
          <a:xfrm>
            <a:off x="2824574" y="684338"/>
            <a:ext cx="7288048" cy="662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88" tIns="41994" rIns="83988" bIns="41994" rtlCol="0" anchor="ctr"/>
          <a:lstStyle/>
          <a:p>
            <a:r>
              <a:rPr lang="ru-RU" sz="2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1 ЯНВАРЯ 2021 ГОДА НЕ ПРИМЕНЯЕТСЯ</a:t>
            </a:r>
          </a:p>
        </p:txBody>
      </p:sp>
    </p:spTree>
    <p:extLst>
      <p:ext uri="{BB962C8B-B14F-4D97-AF65-F5344CB8AC3E}">
        <p14:creationId xmlns:p14="http://schemas.microsoft.com/office/powerpoint/2010/main" xmlns="" val="39505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3486</TotalTime>
  <Words>591</Words>
  <Application>Microsoft Office PowerPoint</Application>
  <PresentationFormat>Лист A4 (210x297 мм)</PresentationFormat>
  <Paragraphs>128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Office Theme</vt:lpstr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machine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Есин Валерий Владимирович</dc:creator>
  <cp:lastModifiedBy>5600-03-141</cp:lastModifiedBy>
  <cp:revision>533</cp:revision>
  <cp:lastPrinted>2020-08-26T11:56:25Z</cp:lastPrinted>
  <dcterms:created xsi:type="dcterms:W3CDTF">2013-04-08T05:43:12Z</dcterms:created>
  <dcterms:modified xsi:type="dcterms:W3CDTF">2020-12-04T04:23:22Z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machine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Лист A4 (210x297 мм)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21</vt:i4>
  </property>
</Properties>
</file>